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Montserrat"/>
      <p:regular r:id="rId19"/>
      <p:bold r:id="rId20"/>
      <p:italic r:id="rId21"/>
      <p:boldItalic r:id="rId22"/>
    </p:embeddedFont>
    <p:embeddedFont>
      <p:font typeface="Lat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.fntdata"/><Relationship Id="rId22" Type="http://schemas.openxmlformats.org/officeDocument/2006/relationships/font" Target="fonts/Montserrat-boldItalic.fntdata"/><Relationship Id="rId21" Type="http://schemas.openxmlformats.org/officeDocument/2006/relationships/font" Target="fonts/Montserrat-italic.fntdata"/><Relationship Id="rId24" Type="http://schemas.openxmlformats.org/officeDocument/2006/relationships/font" Target="fonts/Lato-bold.fntdata"/><Relationship Id="rId23" Type="http://schemas.openxmlformats.org/officeDocument/2006/relationships/font" Target="fonts/Lato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boldItalic.fntdata"/><Relationship Id="rId25" Type="http://schemas.openxmlformats.org/officeDocument/2006/relationships/font" Target="fonts/La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Montserrat-regular.fntdata"/><Relationship Id="rId18" Type="http://schemas.openxmlformats.org/officeDocument/2006/relationships/slide" Target="slides/slide13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2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d3f50fd060_2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d3f50fd060_2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d3f50fd060_5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d3f50fd060_5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d3f50fd060_5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d3f50fd060_5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d3f50fd060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d3f50fd060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d3f50fd06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d3f50fd06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d3f50fd060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d3f50fd060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d3f50fd060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d3f50fd060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d3f50fd060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d3f50fd060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d6223bd84c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d6223bd84c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d6223bd84c_2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d6223bd84c_2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d3f50fd060_5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d3f50fd060_5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1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jpg"/><Relationship Id="rId4" Type="http://schemas.openxmlformats.org/officeDocument/2006/relationships/image" Target="../media/image9.jpg"/><Relationship Id="rId5" Type="http://schemas.openxmlformats.org/officeDocument/2006/relationships/image" Target="../media/image10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jpg"/><Relationship Id="rId4" Type="http://schemas.openxmlformats.org/officeDocument/2006/relationships/image" Target="../media/image13.jpg"/><Relationship Id="rId5" Type="http://schemas.openxmlformats.org/officeDocument/2006/relationships/image" Target="../media/image14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kaspersky.com/resource-center/definitions/what-is-facial-recognition" TargetMode="External"/><Relationship Id="rId4" Type="http://schemas.openxmlformats.org/officeDocument/2006/relationships/hyperlink" Target="https://docs.openvinotoolkit.org/latest/openvino_docs_install_guides_installing_openvino_raspbian.html#run-inference-opencv" TargetMode="External"/><Relationship Id="rId5" Type="http://schemas.openxmlformats.org/officeDocument/2006/relationships/hyperlink" Target="https://docs.openvinotoolkit.org/2019_R3/_docs_install_guides_installing_openvino_raspbian.html#run-sample" TargetMode="External"/><Relationship Id="rId6" Type="http://schemas.openxmlformats.org/officeDocument/2006/relationships/hyperlink" Target="https://software.intel.com/content/www/us/en/develop/articles/intel-movidius-neural-compute-stick.html" TargetMode="External"/><Relationship Id="rId7" Type="http://schemas.openxmlformats.org/officeDocument/2006/relationships/hyperlink" Target="https://movidius.github.io/blog/#:~:text=The%20Movidius%E2%84%A2%20Neural%20Compute,AI%20programming%20at%20the%20edge.&amp;text=The%20Movidius%20Neural%20Compute%20Stick,inference%20applications%20at%20the%20edge.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jpg"/><Relationship Id="rId4" Type="http://schemas.openxmlformats.org/officeDocument/2006/relationships/image" Target="../media/image1.jpg"/><Relationship Id="rId5" Type="http://schemas.openxmlformats.org/officeDocument/2006/relationships/image" Target="../media/image11.jpg"/><Relationship Id="rId6" Type="http://schemas.openxmlformats.org/officeDocument/2006/relationships/image" Target="../media/image12.jpg"/><Relationship Id="rId7" Type="http://schemas.openxmlformats.org/officeDocument/2006/relationships/image" Target="../media/image2.jpg"/><Relationship Id="rId8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e12GnFd0Sp5IusZQWzfHvHnHyo_GSBFR/view" TargetMode="External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Group A: Facial Recognition</a:t>
            </a:r>
            <a:endParaRPr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032025"/>
            <a:ext cx="3470700" cy="182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Kingson Zhang	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Lance Pancha		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Edgar Silerio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</p:txBody>
      </p:sp>
      <p:sp>
        <p:nvSpPr>
          <p:cNvPr id="289" name="Google Shape;289;p26"/>
          <p:cNvSpPr txBox="1"/>
          <p:nvPr>
            <p:ph idx="1" type="body"/>
          </p:nvPr>
        </p:nvSpPr>
        <p:spPr>
          <a:xfrm>
            <a:off x="0" y="3252550"/>
            <a:ext cx="8845500" cy="12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 Elapsed: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OpenVINO 2019		          4.82 sec                               	      4.85</a:t>
            </a:r>
            <a:r>
              <a:rPr lang="en-GB"/>
              <a:t> sec					    4.86  sec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OpenVINO 2020		          2.86 sec				      2.79 sec					    3.22 sec</a:t>
            </a:r>
            <a:endParaRPr/>
          </a:p>
        </p:txBody>
      </p:sp>
      <p:sp>
        <p:nvSpPr>
          <p:cNvPr id="290" name="Google Shape;290;p26"/>
          <p:cNvSpPr txBox="1"/>
          <p:nvPr/>
        </p:nvSpPr>
        <p:spPr>
          <a:xfrm>
            <a:off x="265925" y="4800600"/>
            <a:ext cx="4030800" cy="47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1" name="Google Shape;291;p26"/>
          <p:cNvSpPr txBox="1"/>
          <p:nvPr>
            <p:ph idx="1" type="body"/>
          </p:nvPr>
        </p:nvSpPr>
        <p:spPr>
          <a:xfrm>
            <a:off x="0" y="4547125"/>
            <a:ext cx="8845500" cy="5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Successful Identification: 		NO				          NO 					      YES…?</a:t>
            </a:r>
            <a:endParaRPr/>
          </a:p>
        </p:txBody>
      </p:sp>
      <p:sp>
        <p:nvSpPr>
          <p:cNvPr id="292" name="Google Shape;292;p26"/>
          <p:cNvSpPr txBox="1"/>
          <p:nvPr>
            <p:ph idx="1" type="body"/>
          </p:nvPr>
        </p:nvSpPr>
        <p:spPr>
          <a:xfrm>
            <a:off x="0" y="2874625"/>
            <a:ext cx="8845500" cy="5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Image Size: 			   1920x1080   		                1920x1080					2048x1365</a:t>
            </a:r>
            <a:endParaRPr/>
          </a:p>
        </p:txBody>
      </p:sp>
      <p:pic>
        <p:nvPicPr>
          <p:cNvPr id="293" name="Google Shape;293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7412" y="1323600"/>
            <a:ext cx="2207827" cy="1471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0650" y="1307850"/>
            <a:ext cx="2672664" cy="1503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48714" y="1183625"/>
            <a:ext cx="2628378" cy="1751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02" name="Google Shape;30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3425" y="0"/>
            <a:ext cx="7717156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</p:txBody>
      </p:sp>
      <p:sp>
        <p:nvSpPr>
          <p:cNvPr id="308" name="Google Shape;308;p28"/>
          <p:cNvSpPr txBox="1"/>
          <p:nvPr>
            <p:ph idx="1" type="body"/>
          </p:nvPr>
        </p:nvSpPr>
        <p:spPr>
          <a:xfrm>
            <a:off x="28000" y="3413425"/>
            <a:ext cx="8845500" cy="113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Time Elapsed: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OpenVINO 2019 		    4.58 </a:t>
            </a:r>
            <a:r>
              <a:rPr lang="en-GB"/>
              <a:t>sec				      5.12  sec					    4.95  sec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OpenVINO 2020		    2.68 sec				      3.12 sec					    4.18 sec</a:t>
            </a:r>
            <a:endParaRPr/>
          </a:p>
        </p:txBody>
      </p:sp>
      <p:pic>
        <p:nvPicPr>
          <p:cNvPr id="309" name="Google Shape;30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9125" y="1184400"/>
            <a:ext cx="1810241" cy="1814774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28"/>
          <p:cNvSpPr txBox="1"/>
          <p:nvPr/>
        </p:nvSpPr>
        <p:spPr>
          <a:xfrm>
            <a:off x="265925" y="4800600"/>
            <a:ext cx="4030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1" name="Google Shape;311;p28"/>
          <p:cNvSpPr txBox="1"/>
          <p:nvPr>
            <p:ph idx="1" type="body"/>
          </p:nvPr>
        </p:nvSpPr>
        <p:spPr>
          <a:xfrm>
            <a:off x="0" y="4647900"/>
            <a:ext cx="8663400" cy="5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Successful Identification:          YES				           YES					         YES</a:t>
            </a:r>
            <a:endParaRPr/>
          </a:p>
        </p:txBody>
      </p:sp>
      <p:pic>
        <p:nvPicPr>
          <p:cNvPr id="312" name="Google Shape;31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93338" y="1246126"/>
            <a:ext cx="2706154" cy="1691325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8"/>
          <p:cNvSpPr txBox="1"/>
          <p:nvPr>
            <p:ph idx="1" type="body"/>
          </p:nvPr>
        </p:nvSpPr>
        <p:spPr>
          <a:xfrm>
            <a:off x="28000" y="2999175"/>
            <a:ext cx="8845500" cy="5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Image Size: 			   790x800    			                1920x1080					4198x2277</a:t>
            </a:r>
            <a:endParaRPr/>
          </a:p>
        </p:txBody>
      </p:sp>
      <p:pic>
        <p:nvPicPr>
          <p:cNvPr id="314" name="Google Shape;314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08276" y="1285538"/>
            <a:ext cx="2972452" cy="1612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Sources</a:t>
            </a:r>
            <a:endParaRPr/>
          </a:p>
        </p:txBody>
      </p:sp>
      <p:sp>
        <p:nvSpPr>
          <p:cNvPr id="320" name="Google Shape;320;p29"/>
          <p:cNvSpPr txBox="1"/>
          <p:nvPr>
            <p:ph idx="1" type="body"/>
          </p:nvPr>
        </p:nvSpPr>
        <p:spPr>
          <a:xfrm>
            <a:off x="1297500" y="1567550"/>
            <a:ext cx="7038900" cy="330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https://www.kaspersky.com/resource-center/definitions/what-is-facial-recognition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https://docs.openvinotoolkit.org/latest/openvino_docs_install_guides_installing_openvino_raspbian.html#run-inference-opencv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5"/>
              </a:rPr>
              <a:t>https://docs.openvinotoolkit.org/2019_R3/_docs_install_guides_installing_openvino_raspbian.html#run-sample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6"/>
              </a:rPr>
              <a:t>https://software.intel.com/content/www/us/en/develop/articles/intel-movidius-neural-compute-stick.html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u="sng">
                <a:solidFill>
                  <a:schemeClr val="hlink"/>
                </a:solidFill>
                <a:hlinkClick r:id="rId7"/>
              </a:rPr>
              <a:t>https://movidius.github.io/blog/#:~:text=The%20Movidius%E2%84%A2%20Neural%20Compute,AI%20programming%20at%20the%20edge.&amp;text=The%20Movidius%20Neural%20Compute%20Stick,inference%20applications%20at%20the%20edge.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Introduction to Facial Recognition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1297500" y="1307850"/>
            <a:ext cx="7038900" cy="309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Facial Recognition is a type of object detection.</a:t>
            </a:r>
            <a:endParaRPr sz="18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Facial Recognition uses the defining features of a human face to recognize them.</a:t>
            </a:r>
            <a:endParaRPr sz="18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Further training would be needed to recognize facial expressions and or moods.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Modern Applications</a:t>
            </a:r>
            <a:endParaRPr/>
          </a:p>
        </p:txBody>
      </p:sp>
      <p:sp>
        <p:nvSpPr>
          <p:cNvPr id="241" name="Google Shape;241;p19"/>
          <p:cNvSpPr txBox="1"/>
          <p:nvPr>
            <p:ph idx="1" type="body"/>
          </p:nvPr>
        </p:nvSpPr>
        <p:spPr>
          <a:xfrm>
            <a:off x="1297500" y="1307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-GB" sz="1800"/>
              <a:t>Smartphones</a:t>
            </a:r>
            <a:endParaRPr sz="18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○"/>
            </a:pPr>
            <a:r>
              <a:rPr lang="en-GB" sz="1600"/>
              <a:t>Using various instruments, </a:t>
            </a:r>
            <a:r>
              <a:rPr lang="en-GB" sz="1600"/>
              <a:t>Smartphones use facial recognition by comparing the face trying to unlock the phone with the one(s) used during setup.</a:t>
            </a:r>
            <a:endParaRPr sz="16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lang="en-GB" sz="1800"/>
              <a:t>Airports</a:t>
            </a:r>
            <a:endParaRPr sz="18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sz="1600"/>
              <a:t>Modern Airports utilize facial recognition to reduce wait times for those who have biometric </a:t>
            </a:r>
            <a:r>
              <a:rPr lang="en-GB" sz="1600"/>
              <a:t>passports</a:t>
            </a:r>
            <a:r>
              <a:rPr lang="en-GB" sz="1600"/>
              <a:t> such as epassports </a:t>
            </a:r>
            <a:r>
              <a:rPr lang="en-GB" sz="1600"/>
              <a:t>allowing</a:t>
            </a:r>
            <a:r>
              <a:rPr lang="en-GB" sz="1600"/>
              <a:t> them to reach their gate faster as well as aid in security.</a:t>
            </a:r>
            <a:endParaRPr sz="16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lang="en-GB" sz="1800"/>
              <a:t>Law Enforcement</a:t>
            </a:r>
            <a:endParaRPr sz="1800"/>
          </a:p>
          <a:p>
            <a:pPr indent="-3302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-GB" sz="1600"/>
              <a:t>Law enforcement collects mugshots of people arrested and uses facial recognition to compare them to various databases when conducting a criminal search.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Hardware</a:t>
            </a:r>
            <a:endParaRPr/>
          </a:p>
        </p:txBody>
      </p:sp>
      <p:sp>
        <p:nvSpPr>
          <p:cNvPr id="247" name="Google Shape;247;p20"/>
          <p:cNvSpPr txBox="1"/>
          <p:nvPr/>
        </p:nvSpPr>
        <p:spPr>
          <a:xfrm>
            <a:off x="1297500" y="1307850"/>
            <a:ext cx="7529400" cy="26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Raspberry Pi: 3b+ or 4 versions as older models are likely not as powerful to handle the processing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Raspberry Pi camera module: Used to capture images to be processed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Intel Neural Compute Stick 2: Once trained the NCS2 does the bulk of the facial recognition processing</a:t>
            </a:r>
            <a:endParaRPr sz="1800"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Software</a:t>
            </a:r>
            <a:endParaRPr/>
          </a:p>
        </p:txBody>
      </p:sp>
      <p:sp>
        <p:nvSpPr>
          <p:cNvPr id="253" name="Google Shape;253;p2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-GB" sz="1800"/>
              <a:t>Raspbian OS: Functions as the main operating system and is what handles all hardware</a:t>
            </a:r>
            <a:endParaRPr sz="1800"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-3429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lang="en-GB" sz="1800"/>
              <a:t>Intel OpenVino: Through this program the Raspberry Pi interfaces with and programs the Neural Compute Stick 2.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Our Implementation</a:t>
            </a:r>
            <a:endParaRPr/>
          </a:p>
        </p:txBody>
      </p:sp>
      <p:sp>
        <p:nvSpPr>
          <p:cNvPr id="259" name="Google Shape;259;p22"/>
          <p:cNvSpPr txBox="1"/>
          <p:nvPr>
            <p:ph idx="1" type="body"/>
          </p:nvPr>
        </p:nvSpPr>
        <p:spPr>
          <a:xfrm>
            <a:off x="1297500" y="13078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-GB" sz="1800"/>
              <a:t>Install OpenVino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Set up the Environment Variables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Add USB Rules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Train the NCS2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Build the Program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●"/>
            </a:pPr>
            <a:r>
              <a:rPr lang="en-GB" sz="1800"/>
              <a:t>Once the Program is built and the NCS2 is trained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Images are inputted </a:t>
            </a:r>
            <a:endParaRPr sz="1800"/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Output images are generated and faces detected are enclosed by Magenta boxes.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Running Facial Recognition Algorithm</a:t>
            </a:r>
            <a:endParaRPr/>
          </a:p>
        </p:txBody>
      </p:sp>
      <p:pic>
        <p:nvPicPr>
          <p:cNvPr id="265" name="Google Shape;26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2175" y="989400"/>
            <a:ext cx="4839649" cy="3908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Examples</a:t>
            </a:r>
            <a:endParaRPr/>
          </a:p>
        </p:txBody>
      </p:sp>
      <p:pic>
        <p:nvPicPr>
          <p:cNvPr id="271" name="Google Shape;27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060275"/>
            <a:ext cx="2175600" cy="1618562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97500" y="2777750"/>
            <a:ext cx="2175600" cy="1629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625075" y="1060275"/>
            <a:ext cx="2378285" cy="161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25075" y="2777750"/>
            <a:ext cx="2378275" cy="1618557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Google Shape;275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155325" y="1060275"/>
            <a:ext cx="2378275" cy="1585508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Google Shape;276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155325" y="2777751"/>
            <a:ext cx="2378275" cy="15855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Demonstration</a:t>
            </a:r>
            <a:endParaRPr/>
          </a:p>
        </p:txBody>
      </p:sp>
      <p:sp>
        <p:nvSpPr>
          <p:cNvPr id="282" name="Google Shape;282;p2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3" name="Google Shape;283;p25" title="Facial Recognition.mk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3275" y="936988"/>
            <a:ext cx="7417450" cy="4172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